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386" r:id="rId7"/>
    <p:sldId id="381" r:id="rId8"/>
    <p:sldId id="387" r:id="rId9"/>
    <p:sldId id="432" r:id="rId10"/>
    <p:sldId id="433" r:id="rId11"/>
    <p:sldId id="436" r:id="rId12"/>
    <p:sldId id="437" r:id="rId13"/>
    <p:sldId id="438" r:id="rId14"/>
    <p:sldId id="439" r:id="rId15"/>
    <p:sldId id="440" r:id="rId16"/>
    <p:sldId id="441" r:id="rId17"/>
    <p:sldId id="442" r:id="rId18"/>
    <p:sldId id="514" r:id="rId19"/>
    <p:sldId id="443" r:id="rId20"/>
    <p:sldId id="444" r:id="rId21"/>
    <p:sldId id="445" r:id="rId22"/>
    <p:sldId id="515" r:id="rId23"/>
    <p:sldId id="446" r:id="rId24"/>
    <p:sldId id="447" r:id="rId25"/>
    <p:sldId id="448" r:id="rId26"/>
    <p:sldId id="449" r:id="rId27"/>
    <p:sldId id="450" r:id="rId28"/>
    <p:sldId id="451" r:id="rId29"/>
    <p:sldId id="452" r:id="rId30"/>
    <p:sldId id="453" r:id="rId31"/>
    <p:sldId id="454" r:id="rId32"/>
    <p:sldId id="455" r:id="rId33"/>
    <p:sldId id="509" r:id="rId34"/>
    <p:sldId id="510" r:id="rId35"/>
    <p:sldId id="512" r:id="rId36"/>
    <p:sldId id="513" r:id="rId37"/>
    <p:sldId id="263" r:id="rId38"/>
    <p:sldId id="265" r:id="rId39"/>
    <p:sldId id="269" r:id="rId40"/>
    <p:sldId id="268" r:id="rId41"/>
    <p:sldId id="267" r:id="rId42"/>
    <p:sldId id="394" r:id="rId43"/>
    <p:sldId id="395" r:id="rId44"/>
    <p:sldId id="396" r:id="rId45"/>
    <p:sldId id="397" r:id="rId46"/>
    <p:sldId id="398" r:id="rId47"/>
    <p:sldId id="399" r:id="rId48"/>
    <p:sldId id="400" r:id="rId49"/>
    <p:sldId id="516" r:id="rId50"/>
    <p:sldId id="426" r:id="rId51"/>
    <p:sldId id="427" r:id="rId52"/>
    <p:sldId id="499" r:id="rId53"/>
    <p:sldId id="525" r:id="rId54"/>
    <p:sldId id="500" r:id="rId55"/>
    <p:sldId id="498" r:id="rId56"/>
    <p:sldId id="524"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104" d="100"/>
          <a:sy n="104" d="100"/>
        </p:scale>
        <p:origin x="-62" y="-245"/>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4/27/2021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4/27/2021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4/27/2021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3" name="Sous-titre 2"/>
          <p:cNvSpPr>
            <a:spLocks noGrp="1"/>
          </p:cNvSpPr>
          <p:nvPr>
            <p:ph type="subTitle" idx="1"/>
          </p:nvPr>
        </p:nvSpPr>
        <p:spPr>
          <a:xfrm>
            <a:off x="233265" y="5761101"/>
            <a:ext cx="10412963" cy="1096899"/>
          </a:xfrm>
        </p:spPr>
        <p:txBody>
          <a:bodyPr/>
          <a:lstStyle/>
          <a:p>
            <a:pPr algn="ctr">
              <a:spcBef>
                <a:spcPts val="0"/>
              </a:spcBef>
            </a:pPr>
            <a:r>
              <a:rPr lang="fr-CA" b="1" dirty="0" smtClean="0"/>
              <a:t>Sarah</a:t>
            </a:r>
            <a:r>
              <a:rPr lang="fr-CA" b="1" dirty="0"/>
              <a:t> </a:t>
            </a:r>
            <a:r>
              <a:rPr lang="fr-CA" b="1" dirty="0" err="1" smtClean="0"/>
              <a:t>Bauduin</a:t>
            </a:r>
            <a:r>
              <a:rPr lang="fr-CA" b="1" dirty="0" smtClean="0"/>
              <a:t> -</a:t>
            </a:r>
            <a:r>
              <a:rPr lang="fr-CA" dirty="0" smtClean="0"/>
              <a:t> Chargée de recherche à l’OFB</a:t>
            </a:r>
          </a:p>
          <a:p>
            <a:pPr algn="ctr">
              <a:spcBef>
                <a:spcPts val="0"/>
              </a:spcBef>
            </a:pPr>
            <a:r>
              <a:rPr lang="fr-CA" dirty="0" smtClean="0"/>
              <a:t>Équipe Loup-Lynx, </a:t>
            </a:r>
            <a:r>
              <a:rPr lang="fr-FR" dirty="0"/>
              <a:t>Unité Prédateurs Animaux Déprédateurs et Exotiques</a:t>
            </a:r>
            <a:endParaRPr lang="fr-CA" dirty="0"/>
          </a:p>
        </p:txBody>
      </p:sp>
      <p:pic>
        <p:nvPicPr>
          <p:cNvPr id="5" name="Image 4"/>
          <p:cNvPicPr>
            <a:picLocks noChangeAspect="1"/>
          </p:cNvPicPr>
          <p:nvPr/>
        </p:nvPicPr>
        <p:blipFill rotWithShape="1">
          <a:blip r:embed="rId2"/>
          <a:srcRect l="22662" r="22503"/>
          <a:stretch/>
        </p:blipFill>
        <p:spPr>
          <a:xfrm>
            <a:off x="233265" y="5390388"/>
            <a:ext cx="1073020" cy="1467611"/>
          </a:xfrm>
          <a:prstGeom prst="rect">
            <a:avLst/>
          </a:prstGeom>
        </p:spPr>
      </p:pic>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t>
            </a:r>
            <a:r>
              <a:rPr lang="fr-CA" dirty="0" smtClean="0"/>
              <a:t>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a:t>
            </a:r>
            <a:r>
              <a:rPr lang="en-US" dirty="0" smtClean="0"/>
              <a:t>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t>
            </a:r>
            <a:r>
              <a:rPr lang="en-US" dirty="0" smtClean="0"/>
              <a:t>and/or </a:t>
            </a:r>
            <a:r>
              <a:rPr lang="en-US" dirty="0" smtClean="0"/>
              <a:t>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endParaRPr lang="en-US" dirty="0" smtClean="0"/>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matrix and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matrix with 7 additional slots. </a:t>
            </a:r>
            <a:endParaRPr lang="en-US" dirty="0" smtClean="0"/>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patch</a:t>
            </a:r>
            <a:r>
              <a:rPr lang="en-US" dirty="0" smtClean="0"/>
              <a:t>.</a:t>
            </a:r>
          </a:p>
          <a:p>
            <a:r>
              <a:rPr lang="en-US" dirty="0" err="1" smtClean="0"/>
              <a:t>worldArray</a:t>
            </a:r>
            <a:r>
              <a:rPr lang="en-US" dirty="0" smtClean="0"/>
              <a:t> can be viewed as a mix between array and </a:t>
            </a:r>
            <a:r>
              <a:rPr lang="en-US" dirty="0" err="1" smtClean="0"/>
              <a:t>RasterStack</a:t>
            </a:r>
            <a:r>
              <a:rPr lang="en-US" dirty="0" smtClean="0"/>
              <a:t>.</a:t>
            </a:r>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"F","F", "F", "F", "M", "M","M",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on 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on 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 xmlns:a16="http://schemas.microsoft.com/office/drawing/2014/main" val="4021763284"/>
                    </a:ext>
                  </a:extLst>
                </a:gridCol>
                <a:gridCol w="5431486">
                  <a:extLst>
                    <a:ext uri="{9D8B030D-6E8A-4147-A177-3AD203B41FA5}">
                      <a16:colId xmlns="" xmlns:a16="http://schemas.microsoft.com/office/drawing/2014/main" val="1354996133"/>
                    </a:ext>
                  </a:extLst>
                </a:gridCol>
                <a:gridCol w="3579845">
                  <a:extLst>
                    <a:ext uri="{9D8B030D-6E8A-4147-A177-3AD203B41FA5}">
                      <a16:colId xmlns=""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dirty="0"/>
              <a:t>Ressources</a:t>
            </a:r>
          </a:p>
          <a:p>
            <a:pPr lvl="1"/>
            <a:r>
              <a:rPr lang="fr-FR" sz="2000" dirty="0" err="1"/>
              <a:t>Beginner</a:t>
            </a:r>
            <a:r>
              <a:rPr lang="fr-FR" sz="2000" dirty="0"/>
              <a:t> guide</a:t>
            </a:r>
          </a:p>
          <a:p>
            <a:pPr lvl="1"/>
            <a:r>
              <a:rPr lang="fr-FR" sz="2000" dirty="0" err="1"/>
              <a:t>Dictionnary</a:t>
            </a:r>
            <a:r>
              <a:rPr lang="fr-FR" sz="2000" dirty="0"/>
              <a:t> </a:t>
            </a:r>
            <a:r>
              <a:rPr lang="fr-FR" sz="2000" dirty="0" err="1"/>
              <a:t>NetLogo</a:t>
            </a:r>
            <a:r>
              <a:rPr lang="fr-FR" sz="2000" dirty="0"/>
              <a:t> &lt;=&gt; </a:t>
            </a:r>
            <a:r>
              <a:rPr lang="fr-FR" sz="2000" dirty="0" err="1"/>
              <a:t>NetLogoR</a:t>
            </a:r>
            <a:endParaRPr lang="fr-FR" sz="2000" dirty="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3880773"/>
          </a:xfrm>
        </p:spPr>
        <p:txBody>
          <a:bodyPr>
            <a:normAutofit fontScale="92500" lnSpcReduction="10000"/>
          </a:bodyPr>
          <a:lstStyle/>
          <a:p>
            <a:r>
              <a:rPr lang="en-US" sz="2400" dirty="0"/>
              <a:t>Benefits from </a:t>
            </a:r>
            <a:r>
              <a:rPr lang="en-US" sz="2400" dirty="0" err="1"/>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to be on R</a:t>
            </a:r>
          </a:p>
          <a:p>
            <a:pPr lvl="1"/>
            <a:r>
              <a:rPr lang="en-US" sz="2200" dirty="0" smtClean="0"/>
              <a:t>From managing data and inputs to analyze outputs on 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a:t>Can use multiple classes</a:t>
            </a:r>
          </a:p>
          <a:p>
            <a:pPr lvl="1"/>
            <a:r>
              <a:rPr lang="en-US" sz="2200" dirty="0"/>
              <a:t>Access to lots of packages and functions</a:t>
            </a:r>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297"/>
            <a:ext cx="6704110" cy="6048703"/>
          </a:xfrm>
          <a:prstGeom prst="rect">
            <a:avLst/>
          </a:prstGeom>
        </p:spPr>
      </p:pic>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705" y="1072055"/>
            <a:ext cx="6516295" cy="5879249"/>
          </a:xfrm>
          <a:prstGeom prst="rect">
            <a:avLst/>
          </a:prstGeom>
        </p:spPr>
      </p:pic>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4696" t="6256" r="2922" b="5237"/>
          <a:stretch/>
        </p:blipFill>
        <p:spPr>
          <a:xfrm>
            <a:off x="6787314" y="2186153"/>
            <a:ext cx="5404687" cy="4671848"/>
          </a:xfrm>
          <a:prstGeom prst="rect">
            <a:avLst/>
          </a:prstGeom>
        </p:spPr>
      </p:pic>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8326346" y="3584028"/>
            <a:ext cx="3865654" cy="3273972"/>
          </a:xfrm>
          <a:prstGeom prst="rect">
            <a:avLst/>
          </a:prstGeom>
        </p:spPr>
      </p:pic>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a:bodyPr>
          <a:lstStyle/>
          <a:p>
            <a:r>
              <a:rPr lang="fr-CA" sz="2400" dirty="0" err="1" smtClean="0"/>
              <a:t>Available</a:t>
            </a:r>
            <a:r>
              <a:rPr lang="fr-CA" sz="2400" dirty="0" smtClean="0"/>
              <a:t> on CRAN</a:t>
            </a:r>
          </a:p>
          <a:p>
            <a:r>
              <a:rPr lang="fr-CA" sz="2400" dirty="0" err="1" smtClean="0"/>
              <a:t>Published</a:t>
            </a:r>
            <a:r>
              <a:rPr lang="fr-CA" sz="2400" dirty="0" smtClean="0"/>
              <a:t> in </a:t>
            </a:r>
            <a:r>
              <a:rPr lang="fr-CA" sz="2400" dirty="0" err="1" smtClean="0"/>
              <a:t>Ecography</a:t>
            </a:r>
            <a:endParaRPr lang="fr-CA" sz="2400"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2907863"/>
            <a:ext cx="10234434" cy="3948381"/>
          </a:xfrm>
          <a:prstGeom prst="rect">
            <a:avLst/>
          </a:prstGeom>
        </p:spPr>
      </p:pic>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dirty="0" smtClean="0"/>
              <a:t> version</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2096</TotalTime>
  <Words>4021</Words>
  <Application>Microsoft Office PowerPoint</Application>
  <PresentationFormat>Personnalisé</PresentationFormat>
  <Paragraphs>731</Paragraphs>
  <Slides>56</Slides>
  <Notes>0</Notes>
  <HiddenSlides>0</HiddenSlides>
  <MMClips>0</MMClips>
  <ScaleCrop>false</ScaleCrop>
  <HeadingPairs>
    <vt:vector size="4" baseType="variant">
      <vt:variant>
        <vt:lpstr>Thème</vt:lpstr>
      </vt:variant>
      <vt:variant>
        <vt:i4>1</vt:i4>
      </vt:variant>
      <vt:variant>
        <vt:lpstr>Titres des diapositives</vt:lpstr>
      </vt:variant>
      <vt:variant>
        <vt:i4>56</vt:i4>
      </vt:variant>
    </vt:vector>
  </HeadingPairs>
  <TitlesOfParts>
    <vt:vector size="57" baseType="lpstr">
      <vt:lpstr>Facette</vt:lpstr>
      <vt:lpstr>Individual-based models &amp; Spatially explicit individual-based models with NetLogoR</vt:lpstr>
      <vt:lpstr>NetLogoR</vt:lpstr>
      <vt:lpstr>What is NetLogoR?</vt:lpstr>
      <vt:lpstr>Why 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BAUDUIN Sarah</cp:lastModifiedBy>
  <cp:revision>171</cp:revision>
  <dcterms:created xsi:type="dcterms:W3CDTF">2020-11-20T15:15:45Z</dcterms:created>
  <dcterms:modified xsi:type="dcterms:W3CDTF">2021-04-27T14:04:00Z</dcterms:modified>
</cp:coreProperties>
</file>

<file path=docProps/thumbnail.jpeg>
</file>